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337" r:id="rId4"/>
    <p:sldId id="338" r:id="rId5"/>
    <p:sldId id="339" r:id="rId6"/>
    <p:sldId id="340" r:id="rId7"/>
    <p:sldId id="341" r:id="rId8"/>
    <p:sldId id="345" r:id="rId9"/>
    <p:sldId id="344" r:id="rId10"/>
    <p:sldId id="342" r:id="rId11"/>
    <p:sldId id="336" r:id="rId12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1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5969" autoAdjust="0"/>
  </p:normalViewPr>
  <p:slideViewPr>
    <p:cSldViewPr snapToGrid="0" snapToObjects="1">
      <p:cViewPr varScale="1">
        <p:scale>
          <a:sx n="70" d="100"/>
          <a:sy n="70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AA039-F972-2D4D-97AE-3BC49326C613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55E50-AD37-9348-804F-2BC156D521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5776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55E50-AD37-9348-804F-2BC156D5218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1463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13BC17-3DDE-9A42-9832-59007DBD1D0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Изображение 22" descr="shutterstock_707503481.jpg"/>
          <p:cNvPicPr>
            <a:picLocks noChangeAspect="1"/>
          </p:cNvPicPr>
          <p:nvPr/>
        </p:nvPicPr>
        <p:blipFill>
          <a:blip r:embed="rId2">
            <a:alphaModFix amt="8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24125"/>
            <a:ext cx="9144000" cy="6274128"/>
          </a:xfrm>
          <a:prstGeom prst="rect">
            <a:avLst/>
          </a:prstGeom>
        </p:spPr>
      </p:pic>
      <p:cxnSp>
        <p:nvCxnSpPr>
          <p:cNvPr id="26" name="Прямая соединительная линия 25"/>
          <p:cNvCxnSpPr/>
          <p:nvPr/>
        </p:nvCxnSpPr>
        <p:spPr>
          <a:xfrm>
            <a:off x="338125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3075" y="345537"/>
            <a:ext cx="1907026" cy="57766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050587" y="5051141"/>
            <a:ext cx="7598849" cy="922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70000"/>
              </a:lnSpc>
              <a:spcBef>
                <a:spcPts val="1200"/>
              </a:spcBef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Технико-экономическое обоснование</a:t>
            </a:r>
          </a:p>
          <a:p>
            <a:pPr algn="r">
              <a:lnSpc>
                <a:spcPct val="70000"/>
              </a:lnSpc>
              <a:spcBef>
                <a:spcPts val="1200"/>
              </a:spcBef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создания небольшого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</a:t>
            </a:r>
          </a:p>
          <a:p>
            <a:pPr algn="r">
              <a:lnSpc>
                <a:spcPct val="70000"/>
              </a:lnSpc>
              <a:spcBef>
                <a:spcPts val="1200"/>
              </a:spcBef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 разведению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крупного-рогатого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скота</a:t>
            </a:r>
            <a:endParaRPr lang="ru-RU" sz="1700" b="1" dirty="0">
              <a:solidFill>
                <a:srgbClr val="595959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2020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andara Light" pitchFamily="34" charset="0"/>
              </a:rPr>
              <a:t>Р</a:t>
            </a:r>
            <a:r>
              <a:rPr lang="ru-RU" sz="3600" b="1" dirty="0" smtClean="0">
                <a:solidFill>
                  <a:srgbClr val="FF0000"/>
                </a:solidFill>
                <a:latin typeface="Candara Light" pitchFamily="34" charset="0"/>
              </a:rPr>
              <a:t>азведение </a:t>
            </a:r>
            <a:r>
              <a:rPr lang="ru-RU" sz="3600" b="1" dirty="0" smtClean="0">
                <a:solidFill>
                  <a:srgbClr val="FF0000"/>
                </a:solidFill>
                <a:latin typeface="Candara Light" pitchFamily="34" charset="0"/>
              </a:rPr>
              <a:t>КРС мясного и молочного </a:t>
            </a:r>
            <a:r>
              <a:rPr lang="ru-RU" sz="3600" b="1" dirty="0" smtClean="0">
                <a:solidFill>
                  <a:srgbClr val="FF0000"/>
                </a:solidFill>
                <a:latin typeface="Candara Light" pitchFamily="34" charset="0"/>
              </a:rPr>
              <a:t>направления</a:t>
            </a:r>
            <a:endParaRPr lang="ru-RU" b="1" dirty="0">
              <a:solidFill>
                <a:srgbClr val="FF0000"/>
              </a:solidFill>
              <a:latin typeface="Candara Light" pitchFamily="34" charset="0"/>
            </a:endParaRPr>
          </a:p>
        </p:txBody>
      </p:sp>
      <p:pic>
        <p:nvPicPr>
          <p:cNvPr id="1026" name="Picture 2" descr="C:\Users\Acer\Desktop\Агростартап\200px-Simmentaler_Kühe_auf_Weide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834262" y="1817859"/>
            <a:ext cx="4545463" cy="3045460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xmlns="" val="221120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График работ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2020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119116" y="1974850"/>
          <a:ext cx="7096836" cy="2624447"/>
        </p:xfrm>
        <a:graphic>
          <a:graphicData uri="http://schemas.openxmlformats.org/drawingml/2006/table">
            <a:tbl>
              <a:tblPr/>
              <a:tblGrid>
                <a:gridCol w="362666"/>
                <a:gridCol w="3467417"/>
                <a:gridCol w="1049337"/>
                <a:gridCol w="1088918"/>
                <a:gridCol w="1128498"/>
              </a:tblGrid>
              <a:tr h="952033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ru-RU" sz="1200" dirty="0" err="1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200" dirty="0" err="1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Наименование этапа проекта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Дата начала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Дата окончания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Стоимость этапа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693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Строительство производственного помещения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01.05.2020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01.07.2020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300 000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1828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Покупка молодняка КРС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01.07.2020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15.07.2020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570 000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1828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Приобретение кормов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01.07.2020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15.07.2020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90 000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1828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Начало деятельности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15.07.2020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—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—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40" marR="66040" marT="16510" marB="165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9074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745771" y="393566"/>
            <a:ext cx="5849391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Команда</a:t>
            </a: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22377" y="4904191"/>
            <a:ext cx="35727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rgbClr val="D31B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Алексей Виноградов</a:t>
            </a:r>
            <a:endParaRPr lang="ru-RU" sz="1400" dirty="0" smtClean="0">
              <a:solidFill>
                <a:srgbClr val="D31B00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Глава КФХ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Опыт ведения хозяйства 5 лет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Образование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средне-профессиональное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пчеловод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2020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79899" y="1354543"/>
            <a:ext cx="486084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/>
              <a:t>Во главе фирмы стоит директор. Он решает самостоятельно все вопросы деятельности предприятия, представляет его интересы во всех отечественных предприятиях, фирмах и организациях. Также он распоряжается в пределах предоставленному ему права имуществом, заключает договора, в том числе по найму работников.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1" name="Picture 1" descr="C:\Users\Acer\Desktop\Агростартап\kisspng-farmer-cartoon-phineas-and-ferb-cartoon-characters-5ad715af1dbed5.067616251524045231121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65503" y="1354543"/>
            <a:ext cx="2843971" cy="31599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6951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1167" y="1701633"/>
            <a:ext cx="3379404" cy="2531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900" y="1319643"/>
            <a:ext cx="4668756" cy="291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85"/>
              </a:lnSpc>
              <a:spcAft>
                <a:spcPts val="1685"/>
              </a:spcAft>
            </a:pPr>
            <a:r>
              <a:rPr lang="ru-RU" sz="1400" dirty="0" smtClean="0">
                <a:solidFill>
                  <a:srgbClr val="222222"/>
                </a:solidFill>
                <a:latin typeface="Verdana"/>
                <a:ea typeface="Times New Roman"/>
              </a:rPr>
              <a:t>Целью проекта является разведение крупного рогатого скота мясного и молочного направления для последующей реализации с.х. продукции населению в виде молока и мяса.</a:t>
            </a:r>
            <a:endParaRPr lang="ru-RU" sz="1400" dirty="0" smtClean="0">
              <a:latin typeface="Times New Roman"/>
              <a:ea typeface="Times New Roman"/>
            </a:endParaRPr>
          </a:p>
          <a:p>
            <a:pPr algn="just">
              <a:lnSpc>
                <a:spcPts val="1685"/>
              </a:lnSpc>
              <a:spcAft>
                <a:spcPts val="1685"/>
              </a:spcAft>
            </a:pPr>
            <a:r>
              <a:rPr lang="ru-RU" sz="1400" dirty="0" smtClean="0">
                <a:solidFill>
                  <a:srgbClr val="222222"/>
                </a:solidFill>
                <a:latin typeface="Verdana"/>
                <a:ea typeface="Times New Roman"/>
              </a:rPr>
              <a:t>Производство данного вида продукции является перспективным направлением, так как рынок мясных продуктов является одним из крупнейших рынков продовольственных товаров. Мясная продукция пользуется постоянным спросом как у населения, так и у организаций при закупке мясной продукции для дальнейшей переработки.</a:t>
            </a:r>
            <a:endParaRPr lang="ru-RU" sz="1400" dirty="0">
              <a:latin typeface="Times New Roman"/>
              <a:ea typeface="Times New Roman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Описание проекта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2020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 descr="Молодняк КСР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05286" y="1480932"/>
            <a:ext cx="2989875" cy="2675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9772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446643"/>
            <a:ext cx="3036401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 предварительным данным Минсельхоза, в 2019 году сельскохозяйственное производство в России выросло более чем на 2% к 2018 году, когда в отрасли наблюдался спад на 0,2%. Как сообщила в начале декабря на конференции „</a:t>
            </a:r>
            <a:r>
              <a:rPr lang="ru-RU" sz="1200" dirty="0" err="1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Агрохолдинги</a:t>
            </a:r>
            <a:r>
              <a:rPr lang="ru-RU" sz="12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России — 2019“ замминистра Елена Фастова, совокупная выручка </a:t>
            </a:r>
            <a:r>
              <a:rPr lang="ru-RU" sz="1200" dirty="0" err="1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сельхозорганизаций</a:t>
            </a:r>
            <a:r>
              <a:rPr lang="ru-RU" sz="12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должна превысить показатели 2018 года на 4%, достигнув порядка 3 </a:t>
            </a:r>
            <a:r>
              <a:rPr lang="ru-RU" sz="1200" dirty="0" err="1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трлн</a:t>
            </a:r>
            <a:r>
              <a:rPr lang="ru-RU" sz="12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рублей. Прибыль до налогообложения составит 378 </a:t>
            </a:r>
            <a:r>
              <a:rPr lang="ru-RU" sz="1200" dirty="0" err="1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млрд</a:t>
            </a:r>
            <a:r>
              <a:rPr lang="ru-RU" sz="12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рублей (плюс 21%), рентабельность деятельности — 14,6% (с учетом субсидий) против 12% в 2018 году. </a:t>
            </a:r>
            <a:endParaRPr lang="ru-RU" sz="12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Рынок и Государственна</a:t>
            </a: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я поддержка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2020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pic>
        <p:nvPicPr>
          <p:cNvPr id="11266" name="Picture 2" descr="https://pbs.twimg.com/media/ELNmoAjXsAcmik-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6300" y="1087663"/>
            <a:ext cx="5486976" cy="37445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8517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826370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</a:p>
          <a:p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/>
              <a:t>Основными </a:t>
            </a:r>
            <a:r>
              <a:rPr lang="ru-RU" sz="2400" dirty="0" smtClean="0"/>
              <a:t>потребителями продукции являются компании, занимающиеся переработкой мяса и производством мясопродуктов, а также оптовые покупатели мяса. Также рекомендуется выход на экспортные рынки, с целью продажи продукции оптовым компаниям за рубежом.</a:t>
            </a: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Целевая </a:t>
            </a: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аудитория</a:t>
            </a:r>
            <a:endParaRPr lang="ru-RU" alt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2020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497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821526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/>
              <a:t>Основными конкурентами нашего хозяйства будут аналогичные производители, личные подсобные хозяйства, крестьянско-фермерские хозяйства и более крупные сельскохозяйственные производственные комплексы.</a:t>
            </a:r>
          </a:p>
          <a:p>
            <a:pPr algn="just"/>
            <a:r>
              <a:rPr lang="ru-RU" sz="1400" dirty="0" smtClean="0"/>
              <a:t>Сбыт производимой продукции планируется осуществлять по следующим направлениям:</a:t>
            </a:r>
          </a:p>
          <a:p>
            <a:pPr lvl="0" algn="just"/>
            <a:r>
              <a:rPr lang="ru-RU" sz="1400" dirty="0" smtClean="0"/>
              <a:t>Реализация продукции на торговых точках г. Димитровграда, в частности на «мясном рынке»;</a:t>
            </a:r>
          </a:p>
          <a:p>
            <a:pPr lvl="0" algn="just"/>
            <a:r>
              <a:rPr lang="ru-RU" sz="1400" dirty="0" smtClean="0"/>
              <a:t>Реализация мяса и молока в населённом пункте по месту регистрации индивидуального предпринимателя;</a:t>
            </a:r>
          </a:p>
          <a:p>
            <a:pPr lvl="0" algn="just"/>
            <a:r>
              <a:rPr lang="ru-RU" sz="1400" dirty="0" smtClean="0"/>
              <a:t>Продажа произведенной продукции мелким оптом организациям-перекупщикам;</a:t>
            </a:r>
          </a:p>
          <a:p>
            <a:pPr lvl="0" algn="just"/>
            <a:r>
              <a:rPr lang="ru-RU" sz="1400" dirty="0" smtClean="0"/>
              <a:t>Продажа продукции в форме выездной торговли (с машины) в соседних населённых пунктах.</a:t>
            </a:r>
          </a:p>
          <a:p>
            <a:pPr algn="just"/>
            <a:r>
              <a:rPr lang="ru-RU" sz="1400" dirty="0" smtClean="0"/>
              <a:t>Реализация продукции будет осуществляться по ценам:</a:t>
            </a:r>
          </a:p>
          <a:p>
            <a:pPr lvl="0" algn="just"/>
            <a:r>
              <a:rPr lang="ru-RU" sz="1400" dirty="0" smtClean="0"/>
              <a:t>Говядина в розницу: 350 руб./кг.;</a:t>
            </a:r>
          </a:p>
          <a:p>
            <a:pPr lvl="0" algn="just"/>
            <a:r>
              <a:rPr lang="ru-RU" sz="1400" dirty="0" smtClean="0"/>
              <a:t>Говядина оптом: 200 руб./кг.;</a:t>
            </a:r>
          </a:p>
          <a:p>
            <a:pPr lvl="0" algn="just"/>
            <a:r>
              <a:rPr lang="ru-RU" sz="1400" dirty="0" smtClean="0"/>
              <a:t>Молоко в розницу: 40 руб./л.;</a:t>
            </a:r>
          </a:p>
          <a:p>
            <a:pPr lvl="0" algn="just"/>
            <a:r>
              <a:rPr lang="ru-RU" sz="1400" dirty="0" smtClean="0"/>
              <a:t>Молоко оптом: 30 руб./кг.</a:t>
            </a:r>
          </a:p>
          <a:p>
            <a:pPr algn="just"/>
            <a:r>
              <a:rPr lang="ru-RU" sz="1400" dirty="0" smtClean="0"/>
              <a:t>Планируется реализовывать в месяц до 2250 л. молока и 350 кг мяса, или:</a:t>
            </a:r>
          </a:p>
          <a:p>
            <a:pPr lvl="0" algn="just"/>
            <a:r>
              <a:rPr lang="ru-RU" sz="1400" dirty="0" smtClean="0"/>
              <a:t>Молока в розницу – 1000 кг;</a:t>
            </a:r>
          </a:p>
          <a:p>
            <a:pPr lvl="0" algn="just"/>
            <a:r>
              <a:rPr lang="ru-RU" sz="1400" dirty="0" smtClean="0"/>
              <a:t>Молока оптом – 1250 кг;</a:t>
            </a:r>
          </a:p>
          <a:p>
            <a:pPr lvl="0" algn="just"/>
            <a:r>
              <a:rPr lang="ru-RU" sz="1400" dirty="0" smtClean="0"/>
              <a:t>Мясо в розницу – 150 кг;</a:t>
            </a:r>
          </a:p>
          <a:p>
            <a:pPr lvl="0" algn="just"/>
            <a:r>
              <a:rPr lang="ru-RU" sz="1400" dirty="0" smtClean="0"/>
              <a:t>Мясо оптом – 200 кг.</a:t>
            </a:r>
            <a:endParaRPr lang="ru-RU" sz="14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Маркетинговый план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2020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957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82637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12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  <a:p>
            <a:pPr indent="45000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Симментальская порода отличается оптимальным сочетанием молочной и мясной производительности. Молочная продуктивность зависит от зоны разведения и колеблется, в среднем, от 3000 до 3500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1400" baseline="30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касается мясной продуктивности, то скот симментальской породы характеризуется высокими приростами массы на протяжении всего периода роста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0000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Молоко</a:t>
            </a:r>
            <a:endParaRPr lang="ru-RU" alt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0000"/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В среднем одна корова дает 20 литров молока в день. Первые 2 месяца 10 литров молока будет уходить на подкормку телят. В дальнейшем все молоко уходит на реализацию. Учитывая, что 2 месяца отводятся на отел, планируемый объем реализации молока в год составит 5400 л с одной коровы:</a:t>
            </a:r>
          </a:p>
          <a:p>
            <a:pPr indent="450000"/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30 дней*20 литров/день*8 месяцев=4800 литров</a:t>
            </a:r>
          </a:p>
          <a:p>
            <a:pPr indent="450000"/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30 дней*10 литров/день*2 месяца=600 литров</a:t>
            </a:r>
          </a:p>
          <a:p>
            <a:pPr indent="450000"/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Соответственно с 5 голов в год можно получить до 27 000 литров молока.</a:t>
            </a:r>
          </a:p>
          <a:p>
            <a:pPr indent="450000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Мясо</a:t>
            </a:r>
          </a:p>
          <a:p>
            <a:pPr indent="450000"/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Бычки, купленные в возрасте 6 месяцев, при правильном питании и уходе за 1 год наберут до 500 кг живого веса, при выходе мяса 70% выходит около 350 кг с каждого.</a:t>
            </a:r>
          </a:p>
          <a:p>
            <a:pPr indent="450000"/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Соответственно с 12 голов можно получить до 4200 кг товарного мяса.</a:t>
            </a:r>
          </a:p>
          <a:p>
            <a:pPr indent="457200">
              <a:lnSpc>
                <a:spcPct val="150000"/>
              </a:lnSpc>
            </a:pP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>
              <a:lnSpc>
                <a:spcPct val="150000"/>
              </a:lnSpc>
            </a:pP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>
              <a:lnSpc>
                <a:spcPct val="150000"/>
              </a:lnSpc>
            </a:pPr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>
              <a:lnSpc>
                <a:spcPct val="150000"/>
              </a:lnSpc>
            </a:pPr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Конкурентные преимущества проекта 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2020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861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44262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Расходы 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2020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381164" y="1319139"/>
          <a:ext cx="4381671" cy="4530024"/>
        </p:xfrm>
        <a:graphic>
          <a:graphicData uri="http://schemas.openxmlformats.org/drawingml/2006/table">
            <a:tbl>
              <a:tblPr/>
              <a:tblGrid>
                <a:gridCol w="467086"/>
                <a:gridCol w="3126760"/>
                <a:gridCol w="787825"/>
              </a:tblGrid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000" dirty="0" err="1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000" dirty="0" err="1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Сумма, руб.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Строительство производственного помещения 30м*6м (в т.ч)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300 000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Керамзитобетонные блоки (3 тыс. штук)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150 000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1.2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Песок (10т)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5 000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1.3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Цемент (50 мешков)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15 000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1.4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Пиломатериал (5 кубов) и кровля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50 000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1.5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Щебень (10т)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12 000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1.6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Строительные работы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50 000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Коровы, 5 голов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300 000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Молодняк КРС (бычки), 12 голов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270 000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047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Корм (ячмень, овес, сено, солома) на 12 месяцев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90 000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359">
                <a:tc gridSpan="2"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1,15 </a:t>
                      </a:r>
                      <a:r>
                        <a:rPr lang="ru-RU" sz="1000" dirty="0" err="1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млн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468" marR="47468" marT="11867" marB="11867" anchor="ctr">
                    <a:lnL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4956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Среднемесячная выручка хозяйства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292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200" dirty="0" err="1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200" dirty="0" err="1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Цена за кг., руб.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Объем реализации в месяц, кг.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Выручка в месяц, руб.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Выручка в год, руб.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</a:tr>
              <a:tr h="37084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Молоко в розницу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40 000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480 000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</a:tr>
              <a:tr h="37084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Молоко оптом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1250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37 500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450 000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</a:tr>
              <a:tr h="37084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Мясо в розницу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52 500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630 000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</a:tr>
              <a:tr h="37084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Мясо оптом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40 000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480 000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136 500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2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2,04млн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Штатное расписание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1414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Должность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Количество работников, чел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Заработная плата, руб./мес.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Итого, руб.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</a:tr>
              <a:tr h="37084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Разнорабочий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15 000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30 000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</a:tr>
              <a:tr h="37084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—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1360"/>
                        </a:spcAft>
                      </a:pPr>
                      <a:r>
                        <a:rPr lang="ru-RU" sz="1400" dirty="0">
                          <a:solidFill>
                            <a:srgbClr val="222222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30 000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709" marR="69709" marT="16510" marB="1651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3615</TotalTime>
  <Words>790</Words>
  <Application>Microsoft Office PowerPoint</Application>
  <PresentationFormat>Экран (4:3)</PresentationFormat>
  <Paragraphs>174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Разведение КРС мясного и молочного направления</vt:lpstr>
      <vt:lpstr>Слайд 2</vt:lpstr>
      <vt:lpstr>Слайд 3</vt:lpstr>
      <vt:lpstr>Слайд 4</vt:lpstr>
      <vt:lpstr>Слайд 5</vt:lpstr>
      <vt:lpstr>Слайд 6</vt:lpstr>
      <vt:lpstr>Слайд 7</vt:lpstr>
      <vt:lpstr>Среднемесячная выручка хозяйства</vt:lpstr>
      <vt:lpstr>Штатное расписание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Acer</cp:lastModifiedBy>
  <cp:revision>349</cp:revision>
  <dcterms:created xsi:type="dcterms:W3CDTF">2012-03-15T07:34:45Z</dcterms:created>
  <dcterms:modified xsi:type="dcterms:W3CDTF">2020-02-20T07:05:59Z</dcterms:modified>
</cp:coreProperties>
</file>